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7" r:id="rId3"/>
    <p:sldId id="258" r:id="rId4"/>
    <p:sldId id="259" r:id="rId5"/>
    <p:sldId id="269" r:id="rId6"/>
    <p:sldId id="271" r:id="rId7"/>
    <p:sldId id="260" r:id="rId8"/>
    <p:sldId id="272" r:id="rId9"/>
    <p:sldId id="268" r:id="rId10"/>
    <p:sldId id="273" r:id="rId11"/>
    <p:sldId id="261" r:id="rId12"/>
    <p:sldId id="262" r:id="rId13"/>
    <p:sldId id="263" r:id="rId14"/>
    <p:sldId id="264" r:id="rId15"/>
    <p:sldId id="270" r:id="rId16"/>
    <p:sldId id="276" r:id="rId17"/>
    <p:sldId id="278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757CC6-213D-4903-90A2-8294793FBA0B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C42648A-C3B5-4B88-A0DB-B542F8E84BA1}">
      <dgm:prSet/>
      <dgm:spPr/>
      <dgm:t>
        <a:bodyPr/>
        <a:lstStyle/>
        <a:p>
          <a:r>
            <a:rPr lang="en-US" dirty="0"/>
            <a:t>Why</a:t>
          </a:r>
          <a:r>
            <a:rPr lang="en-US" b="0" i="0" u="none" strike="noStrike" cap="none" baseline="0" noProof="0" dirty="0">
              <a:latin typeface="Calibri Light"/>
              <a:cs typeface="Calibri Light"/>
            </a:rPr>
            <a:t>?</a:t>
          </a:r>
          <a:endParaRPr lang="en-US" dirty="0"/>
        </a:p>
      </dgm:t>
    </dgm:pt>
    <dgm:pt modelId="{9C527B1A-00BD-43A2-87B9-7AB138EC5145}" type="parTrans" cxnId="{086B8689-F249-4EC1-94C8-A6C14A40C9C2}">
      <dgm:prSet/>
      <dgm:spPr/>
      <dgm:t>
        <a:bodyPr/>
        <a:lstStyle/>
        <a:p>
          <a:endParaRPr lang="en-US"/>
        </a:p>
      </dgm:t>
    </dgm:pt>
    <dgm:pt modelId="{273756FB-BC49-447E-99AE-5F0C0997A43C}" type="sibTrans" cxnId="{086B8689-F249-4EC1-94C8-A6C14A40C9C2}">
      <dgm:prSet/>
      <dgm:spPr/>
      <dgm:t>
        <a:bodyPr/>
        <a:lstStyle/>
        <a:p>
          <a:endParaRPr lang="en-US"/>
        </a:p>
      </dgm:t>
    </dgm:pt>
    <dgm:pt modelId="{B19E4C81-3E88-4BB4-AD9F-80A72A2DC0D8}">
      <dgm:prSet/>
      <dgm:spPr/>
      <dgm:t>
        <a:bodyPr/>
        <a:lstStyle/>
        <a:p>
          <a:r>
            <a:rPr lang="en-US" dirty="0"/>
            <a:t>BCQ has a hard constraint of choosing actions that are close to the data present in the batch</a:t>
          </a:r>
        </a:p>
      </dgm:t>
    </dgm:pt>
    <dgm:pt modelId="{E254A137-BE2D-45F4-A40A-0849CAD2B696}" type="parTrans" cxnId="{08FA80E7-C456-4E85-BDDC-9AF3C82554B2}">
      <dgm:prSet/>
      <dgm:spPr/>
      <dgm:t>
        <a:bodyPr/>
        <a:lstStyle/>
        <a:p>
          <a:endParaRPr lang="en-US"/>
        </a:p>
      </dgm:t>
    </dgm:pt>
    <dgm:pt modelId="{A2C82130-9DED-40AF-AFA3-19D72D53EBD3}" type="sibTrans" cxnId="{08FA80E7-C456-4E85-BDDC-9AF3C82554B2}">
      <dgm:prSet/>
      <dgm:spPr/>
      <dgm:t>
        <a:bodyPr/>
        <a:lstStyle/>
        <a:p>
          <a:endParaRPr lang="en-US"/>
        </a:p>
      </dgm:t>
    </dgm:pt>
    <dgm:pt modelId="{4C612FB4-1D01-48CB-9F69-06C5D4A99D56}" type="pres">
      <dgm:prSet presAssocID="{33757CC6-213D-4903-90A2-8294793FBA0B}" presName="linear" presStyleCnt="0">
        <dgm:presLayoutVars>
          <dgm:animLvl val="lvl"/>
          <dgm:resizeHandles val="exact"/>
        </dgm:presLayoutVars>
      </dgm:prSet>
      <dgm:spPr/>
    </dgm:pt>
    <dgm:pt modelId="{060CBDE8-C362-4252-BBD2-2839884DEF6C}" type="pres">
      <dgm:prSet presAssocID="{5C42648A-C3B5-4B88-A0DB-B542F8E84B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6E3D9D7-4328-4F01-AAD3-BCE4626660D4}" type="pres">
      <dgm:prSet presAssocID="{5C42648A-C3B5-4B88-A0DB-B542F8E84B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160852D-FA00-4137-8E94-41D32A90578C}" type="presOf" srcId="{5C42648A-C3B5-4B88-A0DB-B542F8E84BA1}" destId="{060CBDE8-C362-4252-BBD2-2839884DEF6C}" srcOrd="0" destOrd="0" presId="urn:microsoft.com/office/officeart/2005/8/layout/vList2"/>
    <dgm:cxn modelId="{D35E1F85-EB2C-497D-B253-5E8CCC6167F6}" type="presOf" srcId="{B19E4C81-3E88-4BB4-AD9F-80A72A2DC0D8}" destId="{C6E3D9D7-4328-4F01-AAD3-BCE4626660D4}" srcOrd="0" destOrd="0" presId="urn:microsoft.com/office/officeart/2005/8/layout/vList2"/>
    <dgm:cxn modelId="{086B8689-F249-4EC1-94C8-A6C14A40C9C2}" srcId="{33757CC6-213D-4903-90A2-8294793FBA0B}" destId="{5C42648A-C3B5-4B88-A0DB-B542F8E84BA1}" srcOrd="0" destOrd="0" parTransId="{9C527B1A-00BD-43A2-87B9-7AB138EC5145}" sibTransId="{273756FB-BC49-447E-99AE-5F0C0997A43C}"/>
    <dgm:cxn modelId="{309B0DE0-8422-42AF-BBF4-AADDBE7E8C5F}" type="presOf" srcId="{33757CC6-213D-4903-90A2-8294793FBA0B}" destId="{4C612FB4-1D01-48CB-9F69-06C5D4A99D56}" srcOrd="0" destOrd="0" presId="urn:microsoft.com/office/officeart/2005/8/layout/vList2"/>
    <dgm:cxn modelId="{08FA80E7-C456-4E85-BDDC-9AF3C82554B2}" srcId="{5C42648A-C3B5-4B88-A0DB-B542F8E84BA1}" destId="{B19E4C81-3E88-4BB4-AD9F-80A72A2DC0D8}" srcOrd="0" destOrd="0" parTransId="{E254A137-BE2D-45F4-A40A-0849CAD2B696}" sibTransId="{A2C82130-9DED-40AF-AFA3-19D72D53EBD3}"/>
    <dgm:cxn modelId="{1DDC324F-9CA5-43D5-A603-B297E0BB064B}" type="presParOf" srcId="{4C612FB4-1D01-48CB-9F69-06C5D4A99D56}" destId="{060CBDE8-C362-4252-BBD2-2839884DEF6C}" srcOrd="0" destOrd="0" presId="urn:microsoft.com/office/officeart/2005/8/layout/vList2"/>
    <dgm:cxn modelId="{EC339DC0-F15C-4994-8F0C-D9CE8DD42E10}" type="presParOf" srcId="{4C612FB4-1D01-48CB-9F69-06C5D4A99D56}" destId="{C6E3D9D7-4328-4F01-AAD3-BCE4626660D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57CC6-213D-4903-90A2-8294793FBA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2648A-C3B5-4B88-A0DB-B542F8E84BA1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Solution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:</a:t>
          </a:r>
          <a:endParaRPr lang="en-US" dirty="0"/>
        </a:p>
      </dgm:t>
    </dgm:pt>
    <dgm:pt modelId="{9C527B1A-00BD-43A2-87B9-7AB138EC5145}" type="parTrans" cxnId="{086B8689-F249-4EC1-94C8-A6C14A40C9C2}">
      <dgm:prSet/>
      <dgm:spPr/>
      <dgm:t>
        <a:bodyPr/>
        <a:lstStyle/>
        <a:p>
          <a:endParaRPr lang="en-US"/>
        </a:p>
      </dgm:t>
    </dgm:pt>
    <dgm:pt modelId="{273756FB-BC49-447E-99AE-5F0C0997A43C}" type="sibTrans" cxnId="{086B8689-F249-4EC1-94C8-A6C14A40C9C2}">
      <dgm:prSet/>
      <dgm:spPr/>
      <dgm:t>
        <a:bodyPr/>
        <a:lstStyle/>
        <a:p>
          <a:endParaRPr lang="en-US"/>
        </a:p>
      </dgm:t>
    </dgm:pt>
    <dgm:pt modelId="{B19E4C81-3E88-4BB4-AD9F-80A72A2DC0D8}">
      <dgm:prSet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Select actions based on both the vicinity to the batch data and expected long-term rewards</a:t>
          </a:r>
          <a:endParaRPr lang="en-US" b="1" dirty="0"/>
        </a:p>
      </dgm:t>
    </dgm:pt>
    <dgm:pt modelId="{E254A137-BE2D-45F4-A40A-0849CAD2B696}" type="parTrans" cxnId="{08FA80E7-C456-4E85-BDDC-9AF3C82554B2}">
      <dgm:prSet/>
      <dgm:spPr/>
      <dgm:t>
        <a:bodyPr/>
        <a:lstStyle/>
        <a:p>
          <a:endParaRPr lang="en-US"/>
        </a:p>
      </dgm:t>
    </dgm:pt>
    <dgm:pt modelId="{A2C82130-9DED-40AF-AFA3-19D72D53EBD3}" type="sibTrans" cxnId="{08FA80E7-C456-4E85-BDDC-9AF3C82554B2}">
      <dgm:prSet/>
      <dgm:spPr/>
      <dgm:t>
        <a:bodyPr/>
        <a:lstStyle/>
        <a:p>
          <a:endParaRPr lang="en-US"/>
        </a:p>
      </dgm:t>
    </dgm:pt>
    <dgm:pt modelId="{4C612FB4-1D01-48CB-9F69-06C5D4A99D56}" type="pres">
      <dgm:prSet presAssocID="{33757CC6-213D-4903-90A2-8294793FBA0B}" presName="linear" presStyleCnt="0">
        <dgm:presLayoutVars>
          <dgm:animLvl val="lvl"/>
          <dgm:resizeHandles val="exact"/>
        </dgm:presLayoutVars>
      </dgm:prSet>
      <dgm:spPr/>
    </dgm:pt>
    <dgm:pt modelId="{060CBDE8-C362-4252-BBD2-2839884DEF6C}" type="pres">
      <dgm:prSet presAssocID="{5C42648A-C3B5-4B88-A0DB-B542F8E84B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6E3D9D7-4328-4F01-AAD3-BCE4626660D4}" type="pres">
      <dgm:prSet presAssocID="{5C42648A-C3B5-4B88-A0DB-B542F8E84B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160852D-FA00-4137-8E94-41D32A90578C}" type="presOf" srcId="{5C42648A-C3B5-4B88-A0DB-B542F8E84BA1}" destId="{060CBDE8-C362-4252-BBD2-2839884DEF6C}" srcOrd="0" destOrd="0" presId="urn:microsoft.com/office/officeart/2005/8/layout/vList2"/>
    <dgm:cxn modelId="{D35E1F85-EB2C-497D-B253-5E8CCC6167F6}" type="presOf" srcId="{B19E4C81-3E88-4BB4-AD9F-80A72A2DC0D8}" destId="{C6E3D9D7-4328-4F01-AAD3-BCE4626660D4}" srcOrd="0" destOrd="0" presId="urn:microsoft.com/office/officeart/2005/8/layout/vList2"/>
    <dgm:cxn modelId="{086B8689-F249-4EC1-94C8-A6C14A40C9C2}" srcId="{33757CC6-213D-4903-90A2-8294793FBA0B}" destId="{5C42648A-C3B5-4B88-A0DB-B542F8E84BA1}" srcOrd="0" destOrd="0" parTransId="{9C527B1A-00BD-43A2-87B9-7AB138EC5145}" sibTransId="{273756FB-BC49-447E-99AE-5F0C0997A43C}"/>
    <dgm:cxn modelId="{309B0DE0-8422-42AF-BBF4-AADDBE7E8C5F}" type="presOf" srcId="{33757CC6-213D-4903-90A2-8294793FBA0B}" destId="{4C612FB4-1D01-48CB-9F69-06C5D4A99D56}" srcOrd="0" destOrd="0" presId="urn:microsoft.com/office/officeart/2005/8/layout/vList2"/>
    <dgm:cxn modelId="{08FA80E7-C456-4E85-BDDC-9AF3C82554B2}" srcId="{5C42648A-C3B5-4B88-A0DB-B542F8E84BA1}" destId="{B19E4C81-3E88-4BB4-AD9F-80A72A2DC0D8}" srcOrd="0" destOrd="0" parTransId="{E254A137-BE2D-45F4-A40A-0849CAD2B696}" sibTransId="{A2C82130-9DED-40AF-AFA3-19D72D53EBD3}"/>
    <dgm:cxn modelId="{1DDC324F-9CA5-43D5-A603-B297E0BB064B}" type="presParOf" srcId="{4C612FB4-1D01-48CB-9F69-06C5D4A99D56}" destId="{060CBDE8-C362-4252-BBD2-2839884DEF6C}" srcOrd="0" destOrd="0" presId="urn:microsoft.com/office/officeart/2005/8/layout/vList2"/>
    <dgm:cxn modelId="{EC339DC0-F15C-4994-8F0C-D9CE8DD42E10}" type="presParOf" srcId="{4C612FB4-1D01-48CB-9F69-06C5D4A99D56}" destId="{C6E3D9D7-4328-4F01-AAD3-BCE4626660D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CBDE8-C362-4252-BBD2-2839884DEF6C}">
      <dsp:nvSpPr>
        <dsp:cNvPr id="0" name=""/>
        <dsp:cNvSpPr/>
      </dsp:nvSpPr>
      <dsp:spPr>
        <a:xfrm>
          <a:off x="0" y="154236"/>
          <a:ext cx="8859474" cy="100737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Why</a:t>
          </a:r>
          <a:r>
            <a:rPr lang="en-US" sz="4200" b="0" i="0" u="none" strike="noStrike" kern="1200" cap="none" baseline="0" noProof="0" dirty="0">
              <a:latin typeface="Calibri Light"/>
              <a:cs typeface="Calibri Light"/>
            </a:rPr>
            <a:t>?</a:t>
          </a:r>
          <a:endParaRPr lang="en-US" sz="4200" kern="1200" dirty="0"/>
        </a:p>
      </dsp:txBody>
      <dsp:txXfrm>
        <a:off x="49176" y="203412"/>
        <a:ext cx="8761122" cy="909018"/>
      </dsp:txXfrm>
    </dsp:sp>
    <dsp:sp modelId="{C6E3D9D7-4328-4F01-AAD3-BCE4626660D4}">
      <dsp:nvSpPr>
        <dsp:cNvPr id="0" name=""/>
        <dsp:cNvSpPr/>
      </dsp:nvSpPr>
      <dsp:spPr>
        <a:xfrm>
          <a:off x="0" y="1161606"/>
          <a:ext cx="8859474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28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BCQ has a hard constraint of choosing actions that are close to the data present in the batch</a:t>
          </a:r>
        </a:p>
      </dsp:txBody>
      <dsp:txXfrm>
        <a:off x="0" y="1161606"/>
        <a:ext cx="8859474" cy="10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CBDE8-C362-4252-BBD2-2839884DEF6C}">
      <dsp:nvSpPr>
        <dsp:cNvPr id="0" name=""/>
        <dsp:cNvSpPr/>
      </dsp:nvSpPr>
      <dsp:spPr>
        <a:xfrm>
          <a:off x="0" y="141862"/>
          <a:ext cx="8909605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 Light" panose="020F0302020204030204"/>
            </a:rPr>
            <a:t>Solution</a:t>
          </a:r>
          <a:r>
            <a:rPr lang="en-US" sz="44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:</a:t>
          </a:r>
          <a:endParaRPr lang="en-US" sz="4400" kern="1200" dirty="0"/>
        </a:p>
      </dsp:txBody>
      <dsp:txXfrm>
        <a:off x="51517" y="193379"/>
        <a:ext cx="8806571" cy="952306"/>
      </dsp:txXfrm>
    </dsp:sp>
    <dsp:sp modelId="{C6E3D9D7-4328-4F01-AAD3-BCE4626660D4}">
      <dsp:nvSpPr>
        <dsp:cNvPr id="0" name=""/>
        <dsp:cNvSpPr/>
      </dsp:nvSpPr>
      <dsp:spPr>
        <a:xfrm>
          <a:off x="0" y="1197202"/>
          <a:ext cx="8909605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880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b="1" kern="1200" dirty="0">
              <a:latin typeface="Calibri Light" panose="020F0302020204030204"/>
            </a:rPr>
            <a:t>Select actions based on both the vicinity to the batch data and expected long-term rewards</a:t>
          </a:r>
          <a:endParaRPr lang="en-US" sz="3400" b="1" kern="1200" dirty="0"/>
        </a:p>
      </dsp:txBody>
      <dsp:txXfrm>
        <a:off x="0" y="1197202"/>
        <a:ext cx="8909605" cy="107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3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1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3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4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odecogs.com/eqnedit.php?latex=\omega%20\leftarrow%20\operatorname%7bargmin%7d_%7b\omega%7d%20%20(-k_1\sum%20Q_%7b\theta%7d(s,G_%7b\omega%7d\left(s\right))%2Bk_2%20\sum(a-\tilde%7ba%7d)%5e%7b2%7d%20%20%2BD_%7b\mathrm%7bKL%7d%7d(\mathcal%7bN%7d(\mu,%20\sigma)%20\|%20\mathcal%7bN%7d(0,1)))%2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odecogs.com/eqnedit.php?latex=y%20\leftarrow%20r%2B%20\gamma\left(\lambda%20\min%20_%7bj%3D1,2%7d%20Q_%7b\theta_%7bj%7d%5e%7b\prime%7d%7d\left(s%5e%7b\prime%7d,%20a_%7bi%7d\right)%2B(1-\lambda)%20\max%20_%7bj%3D1,2%7d%20Q_%7b\theta_%7bj%7d%5e%7b\prime%7d%7d\left(s%5e%7b\prime%7d,%20a_%7bi%7d\right)\right)%25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620B-74CB-4D3C-B826-BC37CA9A3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717" y="616074"/>
            <a:ext cx="10502334" cy="281370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b="1" dirty="0">
                <a:ea typeface="+mj-lt"/>
                <a:cs typeface="+mj-lt"/>
              </a:rPr>
              <a:t>"True" Off-Policy Batch Constrained Reinforcement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320C-C156-4B34-8B10-53644E868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46"/>
            <a:ext cx="9144000" cy="1655762"/>
          </a:xfrm>
        </p:spPr>
        <p:txBody>
          <a:bodyPr>
            <a:normAutofit/>
          </a:bodyPr>
          <a:lstStyle/>
          <a:p>
            <a:r>
              <a:rPr lang="en-IN" sz="4000" dirty="0" err="1"/>
              <a:t>Samaahita</a:t>
            </a:r>
            <a:r>
              <a:rPr lang="en-IN" sz="4000" dirty="0"/>
              <a:t> </a:t>
            </a:r>
            <a:r>
              <a:rPr lang="en-IN" sz="4000" dirty="0" err="1"/>
              <a:t>Belavadi</a:t>
            </a:r>
            <a:r>
              <a:rPr lang="en-IN" sz="4000" dirty="0"/>
              <a:t>, Sutej Kulgod</a:t>
            </a:r>
          </a:p>
        </p:txBody>
      </p:sp>
    </p:spTree>
    <p:extLst>
      <p:ext uri="{BB962C8B-B14F-4D97-AF65-F5344CB8AC3E}">
        <p14:creationId xmlns:p14="http://schemas.microsoft.com/office/powerpoint/2010/main" val="243254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14:reveal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4AC0-4E76-4F65-B12B-8A6DFE1D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58" y="3015837"/>
            <a:ext cx="9961684" cy="1496520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cs typeface="Calibri Light"/>
              </a:rPr>
              <a:t> </a:t>
            </a:r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Calibri Light"/>
              </a:rPr>
              <a:t>IMPROVED BCQ</a:t>
            </a:r>
            <a:endParaRPr lang="en-US" sz="8800" dirty="0">
              <a:cs typeface="Calibri 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D27618-D830-4AA0-A8CB-B16949E4A986}"/>
              </a:ext>
            </a:extLst>
          </p:cNvPr>
          <p:cNvSpPr txBox="1">
            <a:spLocks/>
          </p:cNvSpPr>
          <p:nvPr/>
        </p:nvSpPr>
        <p:spPr>
          <a:xfrm>
            <a:off x="4340981" y="178858"/>
            <a:ext cx="4697791" cy="228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cs typeface="Calibri Light"/>
              </a:rPr>
              <a:t>Solution?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294649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14:reveal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927B-5FFB-4F71-9230-5D99D3F3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02011-C42D-49E6-AFAD-88B0B8FCB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42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Variational Autoencoder (VAE): </a:t>
            </a:r>
            <a:r>
              <a:rPr lang="en-IN" dirty="0"/>
              <a:t>Used to generate data similar to that of the batch </a:t>
            </a:r>
            <a:r>
              <a:rPr lang="en-IN" b="1" dirty="0"/>
              <a:t>while  </a:t>
            </a:r>
            <a:r>
              <a:rPr lang="en-IN" dirty="0"/>
              <a:t>also</a:t>
            </a:r>
            <a:r>
              <a:rPr lang="en-IN" b="1" dirty="0"/>
              <a:t> </a:t>
            </a:r>
            <a:r>
              <a:rPr lang="en-IN" dirty="0"/>
              <a:t>trying to attain higher Q value. 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2" descr="https://lh5.googleusercontent.com/-D309SQKLtVUE3_Amlzse2DdZjLH_kQbKKYHxu4IkwNJrnLS4UX6oG4STRv-gxaV9Fy1uVigwTOEqB1RRl6wnk1aqnTHli8iTkVS8R64HSO3gSIIBCxK3VKfH1BIidu71IpZq_yo">
            <a:hlinkClick r:id="rId2"/>
            <a:extLst>
              <a:ext uri="{FF2B5EF4-FFF2-40B4-BE49-F238E27FC236}">
                <a16:creationId xmlns:a16="http://schemas.microsoft.com/office/drawing/2014/main" id="{2A3DD866-F7F8-4B83-804C-54F581A4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18" y="4058265"/>
            <a:ext cx="10515600" cy="4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FEE4D-1018-4A7E-BA17-7D1FE9599A22}"/>
              </a:ext>
            </a:extLst>
          </p:cNvPr>
          <p:cNvSpPr txBox="1"/>
          <p:nvPr/>
        </p:nvSpPr>
        <p:spPr>
          <a:xfrm>
            <a:off x="788068" y="2633394"/>
            <a:ext cx="37411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800" dirty="0"/>
              <a:t>Update Equation: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406012C1-D459-4EF2-8F24-01B090879C59}"/>
              </a:ext>
            </a:extLst>
          </p:cNvPr>
          <p:cNvSpPr/>
          <p:nvPr/>
        </p:nvSpPr>
        <p:spPr>
          <a:xfrm>
            <a:off x="6784308" y="3144754"/>
            <a:ext cx="1694445" cy="9123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Action sampled from VAE</a:t>
            </a:r>
            <a:endParaRPr lang="en-US" dirty="0"/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0B95A6C6-EBD7-4905-B01C-62A352744F80}"/>
              </a:ext>
            </a:extLst>
          </p:cNvPr>
          <p:cNvSpPr/>
          <p:nvPr/>
        </p:nvSpPr>
        <p:spPr>
          <a:xfrm>
            <a:off x="6295524" y="4570997"/>
            <a:ext cx="1644314" cy="9123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Action sampled from the batch</a:t>
            </a:r>
            <a:endParaRPr lang="en-US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0839F5A2-739C-4E46-A0B8-14A4489406AA}"/>
              </a:ext>
            </a:extLst>
          </p:cNvPr>
          <p:cNvSpPr/>
          <p:nvPr/>
        </p:nvSpPr>
        <p:spPr>
          <a:xfrm>
            <a:off x="5746583" y="3149767"/>
            <a:ext cx="902368" cy="9123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weight</a:t>
            </a:r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6C3AB73B-6A6C-42F9-92C2-27D13FED9021}"/>
              </a:ext>
            </a:extLst>
          </p:cNvPr>
          <p:cNvSpPr/>
          <p:nvPr/>
        </p:nvSpPr>
        <p:spPr>
          <a:xfrm>
            <a:off x="2828925" y="3149767"/>
            <a:ext cx="902368" cy="9123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weight</a:t>
            </a:r>
            <a:endParaRPr lang="en-US" dirty="0"/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29248CF1-DFF6-4AB5-820F-9556330BE6EB}"/>
              </a:ext>
            </a:extLst>
          </p:cNvPr>
          <p:cNvSpPr/>
          <p:nvPr/>
        </p:nvSpPr>
        <p:spPr>
          <a:xfrm>
            <a:off x="3011907" y="4515853"/>
            <a:ext cx="3078075" cy="96252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Q-value for sampled states and VAE generated actions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299B1D6-F9C5-4AC3-B678-13A0A5EB0D57}"/>
              </a:ext>
            </a:extLst>
          </p:cNvPr>
          <p:cNvSpPr/>
          <p:nvPr/>
        </p:nvSpPr>
        <p:spPr>
          <a:xfrm rot="5400000">
            <a:off x="8675100" y="3389740"/>
            <a:ext cx="431132" cy="519362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175F4-951D-4E6A-89A8-F063F5EADE9E}"/>
              </a:ext>
            </a:extLst>
          </p:cNvPr>
          <p:cNvSpPr txBox="1"/>
          <p:nvPr/>
        </p:nvSpPr>
        <p:spPr>
          <a:xfrm>
            <a:off x="3232986" y="6200775"/>
            <a:ext cx="30540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Maximize long-term reward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64CA946-23AC-4F04-AC0E-92194B243F4A}"/>
              </a:ext>
            </a:extLst>
          </p:cNvPr>
          <p:cNvSpPr/>
          <p:nvPr/>
        </p:nvSpPr>
        <p:spPr>
          <a:xfrm rot="5400000">
            <a:off x="4449156" y="4440656"/>
            <a:ext cx="431132" cy="309812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C7A49-E717-40DA-BCE2-2E2200A7C4C0}"/>
              </a:ext>
            </a:extLst>
          </p:cNvPr>
          <p:cNvSpPr txBox="1"/>
          <p:nvPr/>
        </p:nvSpPr>
        <p:spPr>
          <a:xfrm>
            <a:off x="6291013" y="6210801"/>
            <a:ext cx="5199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Minimize distance of generated action to the dataset</a:t>
            </a:r>
          </a:p>
        </p:txBody>
      </p:sp>
    </p:spTree>
    <p:extLst>
      <p:ext uri="{BB962C8B-B14F-4D97-AF65-F5344CB8AC3E}">
        <p14:creationId xmlns:p14="http://schemas.microsoft.com/office/powerpoint/2010/main" val="306925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>
        <p14:reveal/>
      </p:transition>
    </mc:Choice>
    <mc:Fallback>
      <p:transition spd="slow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9F2E-504C-4C71-BB2A-2061B7B1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E8A0-C7D3-49F8-A5AA-7B21069D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Modified Clipped Double Q-learning</a:t>
            </a:r>
            <a:r>
              <a:rPr lang="en-IN" dirty="0"/>
              <a:t> : </a:t>
            </a:r>
            <a:r>
              <a:rPr lang="en-IN" dirty="0">
                <a:ea typeface="+mn-lt"/>
                <a:cs typeface="+mn-lt"/>
              </a:rPr>
              <a:t>used to avoid overestimation of Q values. </a:t>
            </a:r>
            <a:endParaRPr lang="en-IN" dirty="0">
              <a:cs typeface="Calibri"/>
            </a:endParaRPr>
          </a:p>
        </p:txBody>
      </p:sp>
      <p:pic>
        <p:nvPicPr>
          <p:cNvPr id="4" name="Picture 4" descr="https://lh3.googleusercontent.com/6vJSMVxBk1a1u6qCnlv5Di8onjSY3ZT7Eckygm61dG90lnV2AFIoL_grFhxO9xiXRC5wqthds-7GBgTEp_sNFN3df86ispEPQEch86JOxmJ5vSpKT3gw7phQdyChL8xbamwrqFfU">
            <a:hlinkClick r:id="rId2"/>
            <a:extLst>
              <a:ext uri="{FF2B5EF4-FFF2-40B4-BE49-F238E27FC236}">
                <a16:creationId xmlns:a16="http://schemas.microsoft.com/office/drawing/2014/main" id="{6DF1BD20-7B3D-4E4A-9461-1ABF6403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2" y="3809287"/>
            <a:ext cx="99822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45F1C-37FD-438D-A961-59157B2B2C56}"/>
              </a:ext>
            </a:extLst>
          </p:cNvPr>
          <p:cNvSpPr txBox="1"/>
          <p:nvPr/>
        </p:nvSpPr>
        <p:spPr>
          <a:xfrm>
            <a:off x="834189" y="2647877"/>
            <a:ext cx="259776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sz="2800" dirty="0"/>
              <a:t>Learning Target :</a:t>
            </a: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427C61F7-ACC7-448C-B5C8-F0E985AE762A}"/>
              </a:ext>
            </a:extLst>
          </p:cNvPr>
          <p:cNvSpPr/>
          <p:nvPr/>
        </p:nvSpPr>
        <p:spPr>
          <a:xfrm>
            <a:off x="4909386" y="3245017"/>
            <a:ext cx="2155655" cy="9123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Action generated from VAE</a:t>
            </a:r>
            <a:endParaRPr lang="en-US" dirty="0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841C1DA9-E1D0-49E5-9D6B-F0378D676F03}"/>
              </a:ext>
            </a:extLst>
          </p:cNvPr>
          <p:cNvSpPr/>
          <p:nvPr/>
        </p:nvSpPr>
        <p:spPr>
          <a:xfrm>
            <a:off x="3543300" y="4866774"/>
            <a:ext cx="1213183" cy="9123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Two Q-networks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868398-E22A-4D5A-AEB2-BA592C92AFCB}"/>
              </a:ext>
            </a:extLst>
          </p:cNvPr>
          <p:cNvSpPr txBox="1"/>
          <p:nvPr/>
        </p:nvSpPr>
        <p:spPr>
          <a:xfrm>
            <a:off x="5218198" y="6210801"/>
            <a:ext cx="396640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Convex combination of two Q networks</a:t>
            </a:r>
            <a:endParaRPr lang="en-US" b="1" dirty="0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D3CCB8-F4D6-434D-86C1-C3030870E592}"/>
              </a:ext>
            </a:extLst>
          </p:cNvPr>
          <p:cNvSpPr/>
          <p:nvPr/>
        </p:nvSpPr>
        <p:spPr>
          <a:xfrm rot="5400000">
            <a:off x="7030932" y="1959142"/>
            <a:ext cx="330869" cy="81614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143182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 animBg="1"/>
      <p:bldP spid="9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9C65-33E5-4D89-82CE-EB48A19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cs typeface="Calibri Light"/>
              </a:rPr>
              <a:t>Evaluation: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7350-43C1-4252-8479-FBA5186C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Two batch settings: </a:t>
            </a:r>
          </a:p>
          <a:p>
            <a:pPr marL="0" indent="0" algn="just">
              <a:buNone/>
            </a:pPr>
            <a:endParaRPr lang="en-IN" dirty="0"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en-IN" b="1" dirty="0"/>
              <a:t>Concurrent Batch:</a:t>
            </a:r>
            <a:r>
              <a:rPr lang="en-IN" dirty="0"/>
              <a:t> Buffer data collected and stored while training a TD3 </a:t>
            </a:r>
            <a:r>
              <a:rPr lang="en-IN" dirty="0" err="1"/>
              <a:t>behavioral</a:t>
            </a:r>
            <a:r>
              <a:rPr lang="en-IN" dirty="0"/>
              <a:t> agent</a:t>
            </a:r>
            <a:endParaRPr lang="en-IN" dirty="0"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endParaRPr lang="en-IN" dirty="0"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en-IN" b="1" dirty="0"/>
              <a:t>Reversed Batch: </a:t>
            </a:r>
            <a:r>
              <a:rPr lang="en-IN" dirty="0"/>
              <a:t>Generated data from an expert TD3 agent, </a:t>
            </a:r>
            <a:r>
              <a:rPr lang="en-IN" b="1" dirty="0"/>
              <a:t>reverse </a:t>
            </a:r>
            <a:r>
              <a:rPr lang="en-IN" dirty="0"/>
              <a:t>actions and rewards for at least 20% of data </a:t>
            </a:r>
            <a:endParaRPr lang="en-IN" dirty="0">
              <a:cs typeface="Calibri"/>
            </a:endParaRPr>
          </a:p>
          <a:p>
            <a:pPr marL="514350" indent="-514350" algn="just">
              <a:buAutoNum type="arabicPeriod"/>
            </a:pPr>
            <a:endParaRPr lang="en-IN" dirty="0">
              <a:cs typeface="Calibri"/>
            </a:endParaRPr>
          </a:p>
          <a:p>
            <a:pPr marL="514350" indent="-514350" algn="just">
              <a:buAutoNum type="arabicPeriod"/>
            </a:pPr>
            <a:endParaRPr lang="en-IN" dirty="0">
              <a:cs typeface="Calibri"/>
            </a:endParaRPr>
          </a:p>
          <a:p>
            <a:pPr marL="0" indent="0" algn="ctr">
              <a:buNone/>
            </a:pPr>
            <a:r>
              <a:rPr lang="en-IN" b="1" dirty="0">
                <a:cs typeface="Calibri"/>
              </a:rPr>
              <a:t>Reversed</a:t>
            </a:r>
            <a:r>
              <a:rPr lang="en-IN" dirty="0">
                <a:cs typeface="Calibri"/>
              </a:rPr>
              <a:t> actions, </a:t>
            </a:r>
            <a:r>
              <a:rPr lang="en-IN" b="1" dirty="0">
                <a:cs typeface="Calibri"/>
              </a:rPr>
              <a:t>Reversed</a:t>
            </a:r>
            <a:r>
              <a:rPr lang="en-IN" dirty="0">
                <a:cs typeface="Calibri"/>
              </a:rPr>
              <a:t> rewards =</a:t>
            </a:r>
            <a:r>
              <a:rPr lang="en-IN" b="1" dirty="0">
                <a:cs typeface="Calibri"/>
              </a:rPr>
              <a:t> </a:t>
            </a:r>
            <a:r>
              <a:rPr lang="en-IN" dirty="0">
                <a:cs typeface="Calibri"/>
              </a:rPr>
              <a:t>What</a:t>
            </a:r>
            <a:r>
              <a:rPr lang="en-IN" b="1" dirty="0">
                <a:cs typeface="Calibri"/>
              </a:rPr>
              <a:t> not</a:t>
            </a:r>
            <a:r>
              <a:rPr lang="en-IN" dirty="0">
                <a:cs typeface="Calibri"/>
              </a:rPr>
              <a:t> to do</a:t>
            </a:r>
          </a:p>
          <a:p>
            <a:pPr marL="971550" lvl="1" indent="-514350" algn="just">
              <a:buAutoNum type="arabicPeriod"/>
            </a:pPr>
            <a:endParaRPr lang="en-IN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94800A-32E0-4477-846C-BBC12D3DAAA3}"/>
              </a:ext>
            </a:extLst>
          </p:cNvPr>
          <p:cNvCxnSpPr/>
          <p:nvPr/>
        </p:nvCxnSpPr>
        <p:spPr>
          <a:xfrm>
            <a:off x="5940724" y="4653952"/>
            <a:ext cx="8628" cy="770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0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E094-0E1B-4318-8820-ADBDB625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-102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Results</a:t>
            </a:r>
            <a:r>
              <a:rPr lang="en-US" sz="5400" dirty="0"/>
              <a:t>: </a:t>
            </a:r>
          </a:p>
        </p:txBody>
      </p:sp>
      <p:pic>
        <p:nvPicPr>
          <p:cNvPr id="6146" name="Picture 2" descr="https://lh5.googleusercontent.com/IAfqc1AYPwZ_aMHCGg7WuKG0Y1ZE-4dbM5k08jGTos_-ZJ84qlMgWu2g2zN8YJQgjDZWP9W5WRs_puqGsC77V9GLLoqaC1w9kDy8Ge1sFgI8xGYkIvJTV64SlkeWJpzV0TW0MWBj">
            <a:extLst>
              <a:ext uri="{FF2B5EF4-FFF2-40B4-BE49-F238E27FC236}">
                <a16:creationId xmlns:a16="http://schemas.microsoft.com/office/drawing/2014/main" id="{3E32886C-AA14-4285-9BED-166ADEF5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626" y="2835581"/>
            <a:ext cx="5344737" cy="40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BC2965-7EFF-48FD-AC4E-8E8192FF3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0366" y="2852721"/>
            <a:ext cx="5353050" cy="40100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CDAC9-3AF3-4255-9DE1-F32BD458830B}"/>
              </a:ext>
            </a:extLst>
          </p:cNvPr>
          <p:cNvSpPr txBox="1"/>
          <p:nvPr/>
        </p:nvSpPr>
        <p:spPr>
          <a:xfrm>
            <a:off x="3948023" y="1489495"/>
            <a:ext cx="48854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/>
              <a:t>Concurrent Batch</a:t>
            </a:r>
            <a:endParaRPr lang="en-US" sz="4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8091-281E-4535-95A9-79FBC046002D}"/>
              </a:ext>
            </a:extLst>
          </p:cNvPr>
          <p:cNvSpPr txBox="1"/>
          <p:nvPr/>
        </p:nvSpPr>
        <p:spPr>
          <a:xfrm>
            <a:off x="669985" y="828136"/>
            <a:ext cx="109239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Both perform well, 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4800" dirty="0">
                <a:cs typeface="Calibri"/>
              </a:rPr>
              <a:t>But, since Q values are also maximized,</a:t>
            </a:r>
            <a:endParaRPr lang="en-US" dirty="0">
              <a:cs typeface="Calibri"/>
            </a:endParaRPr>
          </a:p>
          <a:p>
            <a:pPr algn="ctr"/>
            <a:r>
              <a:rPr lang="en-US" sz="4800" dirty="0">
                <a:cs typeface="Calibri"/>
              </a:rPr>
              <a:t> Improved BCQ &gt; BCQ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64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3545D781-D6E1-49BE-B08E-3245C492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853702"/>
            <a:ext cx="5344736" cy="4008552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0AF394-DEE9-427F-9C4F-B02270EA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65" y="2853701"/>
            <a:ext cx="5344737" cy="40085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D4E309-29B0-464D-A611-E323AB70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-102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Results</a:t>
            </a:r>
            <a:r>
              <a:rPr lang="en-US" sz="5400"/>
              <a:t>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DC0A4-EF9A-4263-A6E0-4C15D2DD3B45}"/>
              </a:ext>
            </a:extLst>
          </p:cNvPr>
          <p:cNvSpPr txBox="1"/>
          <p:nvPr/>
        </p:nvSpPr>
        <p:spPr>
          <a:xfrm>
            <a:off x="3948023" y="1489495"/>
            <a:ext cx="48854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/>
              <a:t>Reversed Batch</a:t>
            </a:r>
            <a:endParaRPr lang="en-US" sz="4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DB70A-8B48-49E2-910C-C850E538B416}"/>
              </a:ext>
            </a:extLst>
          </p:cNvPr>
          <p:cNvSpPr txBox="1"/>
          <p:nvPr/>
        </p:nvSpPr>
        <p:spPr>
          <a:xfrm>
            <a:off x="669985" y="828136"/>
            <a:ext cx="109239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BCQ fails, 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4800" dirty="0">
                <a:cs typeface="Calibri"/>
              </a:rPr>
              <a:t>Cannot learn with reversed data,</a:t>
            </a:r>
            <a:endParaRPr lang="en-US" dirty="0">
              <a:cs typeface="Calibri"/>
            </a:endParaRPr>
          </a:p>
          <a:p>
            <a:pPr algn="ctr"/>
            <a:r>
              <a:rPr lang="en-US" sz="4800" dirty="0">
                <a:cs typeface="Calibri"/>
              </a:rPr>
              <a:t> Improved BCQ &gt; BCQ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67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77FB43D-46AF-4380-B344-2D6A84513F59}"/>
              </a:ext>
            </a:extLst>
          </p:cNvPr>
          <p:cNvSpPr txBox="1"/>
          <p:nvPr/>
        </p:nvSpPr>
        <p:spPr>
          <a:xfrm>
            <a:off x="301337" y="1527461"/>
            <a:ext cx="523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BCQ-Improved for Concurrent data</a:t>
            </a:r>
          </a:p>
          <a:p>
            <a:pPr algn="ctr"/>
            <a:r>
              <a:rPr lang="en-IN" sz="2800" dirty="0"/>
              <a:t>Reacher-v2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CC2A4-EDB2-4EDC-9788-EB5F8A440A53}"/>
              </a:ext>
            </a:extLst>
          </p:cNvPr>
          <p:cNvSpPr txBox="1"/>
          <p:nvPr/>
        </p:nvSpPr>
        <p:spPr>
          <a:xfrm>
            <a:off x="301337" y="4720589"/>
            <a:ext cx="5239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BCQ-Improved for Concurrent data</a:t>
            </a:r>
          </a:p>
          <a:p>
            <a:pPr algn="ctr"/>
            <a:r>
              <a:rPr lang="en-IN" sz="2800" dirty="0"/>
              <a:t>Hopper-v2</a:t>
            </a:r>
          </a:p>
        </p:txBody>
      </p:sp>
      <p:pic>
        <p:nvPicPr>
          <p:cNvPr id="17" name="video_reacher_norm">
            <a:hlinkClick r:id="" action="ppaction://media"/>
            <a:extLst>
              <a:ext uri="{FF2B5EF4-FFF2-40B4-BE49-F238E27FC236}">
                <a16:creationId xmlns:a16="http://schemas.microsoft.com/office/drawing/2014/main" id="{38510AAA-281A-4B1D-B56B-D22C1E18E77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1018" y="261608"/>
            <a:ext cx="5369806" cy="3054927"/>
          </a:xfrm>
        </p:spPr>
      </p:pic>
      <p:pic>
        <p:nvPicPr>
          <p:cNvPr id="19" name="hopper norm">
            <a:hlinkClick r:id="" action="ppaction://media"/>
            <a:extLst>
              <a:ext uri="{FF2B5EF4-FFF2-40B4-BE49-F238E27FC236}">
                <a16:creationId xmlns:a16="http://schemas.microsoft.com/office/drawing/2014/main" id="{79074A64-4FF7-42FD-8782-FB1D09FCC0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6821" end="9518.38800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1018" y="3429000"/>
            <a:ext cx="5462264" cy="31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5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FFC433-CC6B-48AC-98A9-E685B27221DE}"/>
              </a:ext>
            </a:extLst>
          </p:cNvPr>
          <p:cNvSpPr txBox="1"/>
          <p:nvPr/>
        </p:nvSpPr>
        <p:spPr>
          <a:xfrm>
            <a:off x="7152409" y="1566736"/>
            <a:ext cx="337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 for reversed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37C1B-738B-4BB8-8282-A1B8FC26C4C2}"/>
              </a:ext>
            </a:extLst>
          </p:cNvPr>
          <p:cNvSpPr txBox="1"/>
          <p:nvPr/>
        </p:nvSpPr>
        <p:spPr>
          <a:xfrm>
            <a:off x="6610349" y="4768044"/>
            <a:ext cx="506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BCQ-Improved for reversed data</a:t>
            </a:r>
          </a:p>
        </p:txBody>
      </p:sp>
      <p:pic>
        <p:nvPicPr>
          <p:cNvPr id="12" name="reacher rev">
            <a:hlinkClick r:id="" action="ppaction://media"/>
            <a:extLst>
              <a:ext uri="{FF2B5EF4-FFF2-40B4-BE49-F238E27FC236}">
                <a16:creationId xmlns:a16="http://schemas.microsoft.com/office/drawing/2014/main" id="{E8AAAC0A-9F1A-4310-8342-4ADD91F4BB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0000" end="24181.705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465" y="3441086"/>
            <a:ext cx="5577460" cy="3177139"/>
          </a:xfrm>
          <a:prstGeom prst="rect">
            <a:avLst/>
          </a:prstGeom>
        </p:spPr>
      </p:pic>
      <p:pic>
        <p:nvPicPr>
          <p:cNvPr id="13" name="reacher rev bcq">
            <a:hlinkClick r:id="" action="ppaction://media"/>
            <a:extLst>
              <a:ext uri="{FF2B5EF4-FFF2-40B4-BE49-F238E27FC236}">
                <a16:creationId xmlns:a16="http://schemas.microsoft.com/office/drawing/2014/main" id="{511114CC-E576-4B61-998B-302DBE5B40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946" end="7077.5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465" y="239775"/>
            <a:ext cx="5577460" cy="31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8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F0553B-4AF2-45EA-89D6-52A36668EE22}"/>
              </a:ext>
            </a:extLst>
          </p:cNvPr>
          <p:cNvSpPr txBox="1"/>
          <p:nvPr/>
        </p:nvSpPr>
        <p:spPr>
          <a:xfrm>
            <a:off x="7152409" y="1566736"/>
            <a:ext cx="337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 for reversed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12D9D-09CE-40F6-BCB2-71C4300B1B33}"/>
              </a:ext>
            </a:extLst>
          </p:cNvPr>
          <p:cNvSpPr txBox="1"/>
          <p:nvPr/>
        </p:nvSpPr>
        <p:spPr>
          <a:xfrm>
            <a:off x="6610349" y="4768044"/>
            <a:ext cx="506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BCQ-Improved for reversed data</a:t>
            </a:r>
          </a:p>
        </p:txBody>
      </p:sp>
      <p:pic>
        <p:nvPicPr>
          <p:cNvPr id="10" name="hopper rev bcq">
            <a:hlinkClick r:id="" action="ppaction://media"/>
            <a:extLst>
              <a:ext uri="{FF2B5EF4-FFF2-40B4-BE49-F238E27FC236}">
                <a16:creationId xmlns:a16="http://schemas.microsoft.com/office/drawing/2014/main" id="{2D4BB8B9-6E56-46BF-81AC-3C85DF0B4B0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13" end="1871.74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98" y="215030"/>
            <a:ext cx="5398366" cy="3069901"/>
          </a:xfrm>
        </p:spPr>
      </p:pic>
      <p:pic>
        <p:nvPicPr>
          <p:cNvPr id="11" name="hopper rev">
            <a:hlinkClick r:id="" action="ppaction://media"/>
            <a:extLst>
              <a:ext uri="{FF2B5EF4-FFF2-40B4-BE49-F238E27FC236}">
                <a16:creationId xmlns:a16="http://schemas.microsoft.com/office/drawing/2014/main" id="{E27E042B-6A3C-469B-BF76-1A1093B3A2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960" end="70542.2526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98" y="3393086"/>
            <a:ext cx="5398366" cy="30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8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A95F-27C6-4930-B353-85DA4C8C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Inspired by: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2A1D-290B-47AA-9D0E-EC6D98430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S. Fujimoto, D. Meger and D. </a:t>
            </a:r>
            <a:r>
              <a:rPr lang="en-US" dirty="0" err="1">
                <a:ea typeface="+mn-lt"/>
                <a:cs typeface="+mn-lt"/>
              </a:rPr>
              <a:t>Precup</a:t>
            </a:r>
            <a:r>
              <a:rPr lang="en-US" dirty="0">
                <a:ea typeface="+mn-lt"/>
                <a:cs typeface="+mn-lt"/>
              </a:rPr>
              <a:t>, “Off-Policy Deep Reinforcement Learning without Exploration”, Proceedings of the 36th International Conference on Machine Learning, ICML 2019, 9-15 June 2019, Long Beach, California, USA, pp. 2052-2062.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9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0293FDAA-359F-4EA9-876F-9654444E37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79368" y="220514"/>
            <a:ext cx="4821851" cy="42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86A358-D6A1-4FB9-9399-76AEAC38C788}"/>
              </a:ext>
            </a:extLst>
          </p:cNvPr>
          <p:cNvSpPr txBox="1"/>
          <p:nvPr/>
        </p:nvSpPr>
        <p:spPr>
          <a:xfrm>
            <a:off x="1484311" y="2666999"/>
            <a:ext cx="3333496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7B9F8-518A-4A46-AFD6-5F8E01135B1C}"/>
              </a:ext>
            </a:extLst>
          </p:cNvPr>
          <p:cNvSpPr txBox="1"/>
          <p:nvPr/>
        </p:nvSpPr>
        <p:spPr>
          <a:xfrm>
            <a:off x="1317439" y="4022658"/>
            <a:ext cx="103052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8824-E025-4093-B559-238E244F79F7}"/>
              </a:ext>
            </a:extLst>
          </p:cNvPr>
          <p:cNvSpPr txBox="1"/>
          <p:nvPr/>
        </p:nvSpPr>
        <p:spPr>
          <a:xfrm>
            <a:off x="2963445" y="4416006"/>
            <a:ext cx="70132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Two RL agents </a:t>
            </a:r>
            <a:r>
              <a:rPr lang="en-US" sz="3600" dirty="0">
                <a:solidFill>
                  <a:schemeClr val="accent2"/>
                </a:solidFill>
                <a:cs typeface="Calibri"/>
              </a:rPr>
              <a:t>Orange </a:t>
            </a:r>
            <a:r>
              <a:rPr lang="en-US" sz="3600" dirty="0">
                <a:cs typeface="Calibri"/>
              </a:rPr>
              <a:t>and </a:t>
            </a:r>
            <a:r>
              <a:rPr lang="en-US" sz="3600" dirty="0">
                <a:solidFill>
                  <a:schemeClr val="accent1"/>
                </a:solidFill>
                <a:cs typeface="Calibri"/>
              </a:rPr>
              <a:t>Blue</a:t>
            </a:r>
            <a:endParaRPr lang="en-US" dirty="0"/>
          </a:p>
          <a:p>
            <a:pPr algn="ctr"/>
            <a:r>
              <a:rPr lang="en-US" sz="3600" dirty="0">
                <a:cs typeface="Calibri"/>
              </a:rPr>
              <a:t>Looks like </a:t>
            </a:r>
            <a:r>
              <a:rPr lang="en-US" sz="3600" dirty="0">
                <a:solidFill>
                  <a:schemeClr val="accent2"/>
                </a:solidFill>
                <a:cs typeface="Calibri"/>
              </a:rPr>
              <a:t>Orange </a:t>
            </a:r>
            <a:r>
              <a:rPr lang="en-US" sz="3600" dirty="0">
                <a:cs typeface="Calibri"/>
              </a:rPr>
              <a:t>is trained with a state of the art algorithm? 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  <a:cs typeface="Calibri"/>
              </a:rPr>
              <a:t>Blue </a:t>
            </a:r>
            <a:r>
              <a:rPr lang="en-US" sz="3600" dirty="0">
                <a:cs typeface="Calibri"/>
              </a:rPr>
              <a:t>undergoes no training?</a:t>
            </a:r>
          </a:p>
        </p:txBody>
      </p:sp>
    </p:spTree>
    <p:extLst>
      <p:ext uri="{BB962C8B-B14F-4D97-AF65-F5344CB8AC3E}">
        <p14:creationId xmlns:p14="http://schemas.microsoft.com/office/powerpoint/2010/main" val="169028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ftaQ9sXLhhKUp5k4lk5gmZk32FROZsZL9OhXByuBhUD5WUqydo6YR-xAIK7eVwK2Pbqkb3jE2fueHqk_d_749deHHIT07L6LqCofM1P5NJFw6rOYUrMRRcyrtlnEUjO7LZgkYZiC">
            <a:extLst>
              <a:ext uri="{FF2B5EF4-FFF2-40B4-BE49-F238E27FC236}">
                <a16:creationId xmlns:a16="http://schemas.microsoft.com/office/drawing/2014/main" id="{0293FDAA-359F-4EA9-876F-9654444E37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91" y="130831"/>
            <a:ext cx="4240610" cy="389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2BD37-A091-4078-B738-0E3BDFD05B53}"/>
              </a:ext>
            </a:extLst>
          </p:cNvPr>
          <p:cNvSpPr/>
          <p:nvPr/>
        </p:nvSpPr>
        <p:spPr>
          <a:xfrm>
            <a:off x="1942203" y="2414644"/>
            <a:ext cx="7795025" cy="166199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0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Surprise!!</a:t>
            </a:r>
            <a:endParaRPr lang="en-US" sz="10200" b="1" dirty="0">
              <a:ln w="22225">
                <a:solidFill>
                  <a:srgbClr val="ED7D31"/>
                </a:solidFill>
                <a:prstDash val="solid"/>
              </a:ln>
              <a:solidFill>
                <a:schemeClr val="accent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7B9F8-518A-4A46-AFD6-5F8E01135B1C}"/>
              </a:ext>
            </a:extLst>
          </p:cNvPr>
          <p:cNvSpPr txBox="1"/>
          <p:nvPr/>
        </p:nvSpPr>
        <p:spPr>
          <a:xfrm>
            <a:off x="1705628" y="4022658"/>
            <a:ext cx="1030528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3200" dirty="0">
                <a:cs typeface="Calibri"/>
              </a:rPr>
              <a:t>Both agents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Trained with </a:t>
            </a:r>
            <a:r>
              <a:rPr lang="en-IN" sz="3200" b="1" dirty="0"/>
              <a:t>same</a:t>
            </a:r>
            <a:r>
              <a:rPr lang="en-IN" sz="3200" dirty="0"/>
              <a:t> dataset 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Trained with </a:t>
            </a:r>
            <a:r>
              <a:rPr lang="en-IN" sz="3200" b="1" dirty="0"/>
              <a:t>same</a:t>
            </a:r>
            <a:r>
              <a:rPr lang="en-IN" sz="3200" dirty="0"/>
              <a:t> off policy algorithm - DDPG</a:t>
            </a:r>
            <a:endParaRPr lang="en-IN" sz="3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Only difference: One interacts with environment, the other one doesn't</a:t>
            </a:r>
          </a:p>
        </p:txBody>
      </p:sp>
    </p:spTree>
    <p:extLst>
      <p:ext uri="{BB962C8B-B14F-4D97-AF65-F5344CB8AC3E}">
        <p14:creationId xmlns:p14="http://schemas.microsoft.com/office/powerpoint/2010/main" val="279840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>
        <p14:reveal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A0DE-20AE-42D0-A367-CB0D1695A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302" y="2783619"/>
            <a:ext cx="9564624" cy="798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4000" dirty="0"/>
              <a:t>Off-policy deep RL          when truly off-policy!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B56CE-7C7D-45AB-BFC0-598EA133B09D}"/>
              </a:ext>
            </a:extLst>
          </p:cNvPr>
          <p:cNvSpPr txBox="1"/>
          <p:nvPr/>
        </p:nvSpPr>
        <p:spPr>
          <a:xfrm>
            <a:off x="5370359" y="2721114"/>
            <a:ext cx="106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fails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447DB-9662-40CC-9CD7-E1BFE9694734}"/>
              </a:ext>
            </a:extLst>
          </p:cNvPr>
          <p:cNvSpPr txBox="1"/>
          <p:nvPr/>
        </p:nvSpPr>
        <p:spPr>
          <a:xfrm>
            <a:off x="3355167" y="4343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45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0B1B-A2A9-4ADA-A7D2-55D799C0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9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/>
              <a:t>Why does this happen?</a:t>
            </a:r>
            <a:endParaRPr lang="en-US" sz="6600">
              <a:cs typeface="Calibri Light"/>
            </a:endParaRP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F20E86-2BE8-4F4C-A8A6-6FB5BC76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481"/>
          <a:stretch/>
        </p:blipFill>
        <p:spPr>
          <a:xfrm>
            <a:off x="1959635" y="3251691"/>
            <a:ext cx="7496355" cy="971819"/>
          </a:xfrm>
        </p:spPr>
      </p:pic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27DFA813-49EB-4C23-8397-AC518D1642A6}"/>
              </a:ext>
            </a:extLst>
          </p:cNvPr>
          <p:cNvSpPr/>
          <p:nvPr/>
        </p:nvSpPr>
        <p:spPr>
          <a:xfrm>
            <a:off x="3178475" y="2015393"/>
            <a:ext cx="1509620" cy="1351470"/>
          </a:xfrm>
          <a:prstGeom prst="down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/>
              </a:rPr>
              <a:t>Current policy takes action a</a:t>
            </a:r>
            <a:endParaRPr lang="en-US" dirty="0"/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AA3EECE7-FC21-4BB6-A42E-70923D78BEBE}"/>
              </a:ext>
            </a:extLst>
          </p:cNvPr>
          <p:cNvSpPr/>
          <p:nvPr/>
        </p:nvSpPr>
        <p:spPr>
          <a:xfrm>
            <a:off x="2370656" y="2034275"/>
            <a:ext cx="1782791" cy="1351470"/>
          </a:xfrm>
          <a:prstGeom prst="down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Current State 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356F2E-41EE-4BC0-82E9-A0256859A2AD}"/>
              </a:ext>
            </a:extLst>
          </p:cNvPr>
          <p:cNvSpPr/>
          <p:nvPr/>
        </p:nvSpPr>
        <p:spPr>
          <a:xfrm>
            <a:off x="5115270" y="2200622"/>
            <a:ext cx="1380226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FB8E21D6-6CD8-41EA-84AB-B9F0449F2900}"/>
              </a:ext>
            </a:extLst>
          </p:cNvPr>
          <p:cNvSpPr/>
          <p:nvPr/>
        </p:nvSpPr>
        <p:spPr>
          <a:xfrm>
            <a:off x="6959705" y="1671235"/>
            <a:ext cx="1782791" cy="1696526"/>
          </a:xfrm>
          <a:prstGeom prst="down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Transition to state s' where current policy takes action a'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4717365-A48B-4DCA-A61C-886A1AFA8FBB}"/>
              </a:ext>
            </a:extLst>
          </p:cNvPr>
          <p:cNvSpPr txBox="1">
            <a:spLocks/>
          </p:cNvSpPr>
          <p:nvPr/>
        </p:nvSpPr>
        <p:spPr>
          <a:xfrm>
            <a:off x="1123192" y="54062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Subsequently, this error will compound...</a:t>
            </a:r>
            <a:endParaRPr lang="en-US" dirty="0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EEE5D-92DA-4EDA-8E48-894EED04A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00"/>
          <a:stretch/>
        </p:blipFill>
        <p:spPr>
          <a:xfrm>
            <a:off x="1959634" y="4389320"/>
            <a:ext cx="7496355" cy="13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14:reveal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1" animBg="1"/>
      <p:bldP spid="11" grpId="2" animBg="1"/>
      <p:bldP spid="13" grpId="0" animBg="1"/>
      <p:bldP spid="16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7B98-AEBE-48C2-9EF6-25933B6D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29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>
                <a:cs typeface="Calibri Light"/>
              </a:rPr>
              <a:t>How can we get past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B797A-D857-4AEA-881C-E5C0ECEDF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3009"/>
            <a:ext cx="10515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 algn="ctr">
              <a:buNone/>
            </a:pPr>
            <a:r>
              <a:rPr lang="en-US" sz="4000" dirty="0">
                <a:cs typeface="Calibri"/>
              </a:rPr>
              <a:t>While training, make sure all (s, a) encountered are close to data in the batch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D32E-2CD3-4E1A-9FB8-50BC5D1B8826}"/>
              </a:ext>
            </a:extLst>
          </p:cNvPr>
          <p:cNvSpPr txBox="1"/>
          <p:nvPr/>
        </p:nvSpPr>
        <p:spPr>
          <a:xfrm>
            <a:off x="4877665" y="2283331"/>
            <a:ext cx="2614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prstClr val="black"/>
                </a:solidFill>
                <a:cs typeface="Calibri"/>
              </a:rPr>
              <a:t>Simple!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8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14:reveal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A9B9-922F-47C6-9180-865B9A83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04" y="383898"/>
            <a:ext cx="10515600" cy="1325563"/>
          </a:xfrm>
        </p:spPr>
        <p:txBody>
          <a:bodyPr/>
          <a:lstStyle/>
          <a:p>
            <a:r>
              <a:rPr lang="en-IN" dirty="0"/>
              <a:t>State of the art for batch constrained setting: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B7C17-91D0-49E4-8246-7D787BC4D943}"/>
              </a:ext>
            </a:extLst>
          </p:cNvPr>
          <p:cNvSpPr txBox="1"/>
          <p:nvPr/>
        </p:nvSpPr>
        <p:spPr>
          <a:xfrm>
            <a:off x="1704320" y="1837166"/>
            <a:ext cx="859008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4400" dirty="0"/>
              <a:t>Batch </a:t>
            </a:r>
            <a:r>
              <a:rPr lang="en-IN" sz="4400"/>
              <a:t>Constrained</a:t>
            </a:r>
            <a:r>
              <a:rPr lang="en-IN" sz="4400" dirty="0"/>
              <a:t> </a:t>
            </a:r>
            <a:r>
              <a:rPr lang="en-IN" sz="4400"/>
              <a:t>Q-learning</a:t>
            </a:r>
            <a:r>
              <a:rPr lang="en-IN" sz="4400" dirty="0"/>
              <a:t> </a:t>
            </a:r>
            <a:r>
              <a:rPr lang="en-IN" sz="4400"/>
              <a:t>(</a:t>
            </a:r>
            <a:r>
              <a:rPr lang="en-IN" sz="4400" dirty="0"/>
              <a:t>BCQ</a:t>
            </a:r>
            <a:r>
              <a:rPr lang="en-IN" sz="4400"/>
              <a:t>)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535AF-C137-469C-B4AB-DECCFE77A2BE}"/>
              </a:ext>
            </a:extLst>
          </p:cNvPr>
          <p:cNvSpPr txBox="1"/>
          <p:nvPr/>
        </p:nvSpPr>
        <p:spPr>
          <a:xfrm>
            <a:off x="1195434" y="3154635"/>
            <a:ext cx="1080024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800" dirty="0"/>
              <a:t>Key Ideas:</a:t>
            </a:r>
            <a:endParaRPr lang="en-IN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Minimize the distance of the selected actions to the data in the batch </a:t>
            </a:r>
            <a:endParaRPr lang="en-IN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Lead to states which are familiar and close to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Maximize the value function</a:t>
            </a:r>
            <a:endParaRPr lang="en-IN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65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25D7-55F5-4344-9E29-2442273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cs typeface="Calibri Light"/>
              </a:rPr>
              <a:t>Potential problems with BCQ?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66B15E-41A3-44A3-900F-F5144061E770}"/>
              </a:ext>
            </a:extLst>
          </p:cNvPr>
          <p:cNvSpPr/>
          <p:nvPr/>
        </p:nvSpPr>
        <p:spPr>
          <a:xfrm>
            <a:off x="4390723" y="1288294"/>
            <a:ext cx="3398761" cy="91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/>
              </a:rPr>
              <a:t>Chooses actions that are close to dataset </a:t>
            </a:r>
            <a:r>
              <a:rPr lang="en-US" dirty="0">
                <a:latin typeface="Calibri"/>
                <a:ea typeface="Calibri"/>
                <a:cs typeface="Calibri"/>
              </a:rPr>
              <a:t>​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1AB1A21-377C-41DA-B2F2-3E60419F18D5}"/>
              </a:ext>
            </a:extLst>
          </p:cNvPr>
          <p:cNvSpPr/>
          <p:nvPr/>
        </p:nvSpPr>
        <p:spPr>
          <a:xfrm>
            <a:off x="5979927" y="2243564"/>
            <a:ext cx="266096" cy="483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4D6C82-14C7-4353-804E-13EE989889CE}"/>
              </a:ext>
            </a:extLst>
          </p:cNvPr>
          <p:cNvSpPr/>
          <p:nvPr/>
        </p:nvSpPr>
        <p:spPr>
          <a:xfrm>
            <a:off x="4318151" y="2739722"/>
            <a:ext cx="3398761" cy="91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If all actions in dataset are BAD?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616BAEB-BFA5-4BCD-B6BC-0B678866867D}"/>
              </a:ext>
            </a:extLst>
          </p:cNvPr>
          <p:cNvSpPr/>
          <p:nvPr/>
        </p:nvSpPr>
        <p:spPr>
          <a:xfrm>
            <a:off x="5979926" y="3707087"/>
            <a:ext cx="266096" cy="483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EFCA85-A393-47C5-BC48-7EBD40291A3E}"/>
              </a:ext>
            </a:extLst>
          </p:cNvPr>
          <p:cNvSpPr/>
          <p:nvPr/>
        </p:nvSpPr>
        <p:spPr>
          <a:xfrm>
            <a:off x="4318150" y="4227436"/>
            <a:ext cx="3398761" cy="91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STILL pick a BAD action...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A2E8992-F944-4A1E-BEAE-E694A02BA20A}"/>
              </a:ext>
            </a:extLst>
          </p:cNvPr>
          <p:cNvSpPr/>
          <p:nvPr/>
        </p:nvSpPr>
        <p:spPr>
          <a:xfrm>
            <a:off x="5979925" y="5182705"/>
            <a:ext cx="266096" cy="483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0FBC8D-2111-48D1-A85C-6B308108D7A9}"/>
              </a:ext>
            </a:extLst>
          </p:cNvPr>
          <p:cNvSpPr/>
          <p:nvPr/>
        </p:nvSpPr>
        <p:spPr>
          <a:xfrm>
            <a:off x="4402816" y="5690958"/>
            <a:ext cx="3398761" cy="91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cs typeface="Calibri"/>
              </a:rPr>
              <a:t>Subobtimal</a:t>
            </a:r>
            <a:r>
              <a:rPr lang="en-US" b="1" dirty="0">
                <a:cs typeface="Calibri"/>
              </a:rPr>
              <a:t> </a:t>
            </a:r>
            <a:r>
              <a:rPr lang="en-US" dirty="0">
                <a:cs typeface="Calibri"/>
              </a:rPr>
              <a:t>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>
        <p14:reveal/>
      </p:transition>
    </mc:Choice>
    <mc:Fallback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F034-CE57-4003-830D-6B99B1E0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68" y="667837"/>
            <a:ext cx="11622064" cy="68387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a typeface="+mj-lt"/>
                <a:cs typeface="+mj-lt"/>
              </a:rPr>
              <a:t>BCQ </a:t>
            </a:r>
            <a:r>
              <a:rPr lang="en-US" sz="3600" b="1" dirty="0">
                <a:solidFill>
                  <a:srgbClr val="FF0000"/>
                </a:solidFill>
                <a:ea typeface="+mj-lt"/>
                <a:cs typeface="+mj-lt"/>
              </a:rPr>
              <a:t>fails</a:t>
            </a:r>
            <a:r>
              <a:rPr lang="en-US" sz="3600" b="1" dirty="0">
                <a:ea typeface="+mj-lt"/>
                <a:cs typeface="+mj-lt"/>
              </a:rPr>
              <a:t> to generalize when presented with data containing wrong actions.</a:t>
            </a:r>
            <a:endParaRPr lang="en-US" sz="3600" b="1" dirty="0">
              <a:cs typeface="Calibri Light" panose="020F030202020403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64A977-CE25-4E91-994F-9457A0923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047614"/>
              </p:ext>
            </p:extLst>
          </p:nvPr>
        </p:nvGraphicFramePr>
        <p:xfrm>
          <a:off x="1836710" y="1580323"/>
          <a:ext cx="8859474" cy="235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5" name="Diagram 84">
            <a:extLst>
              <a:ext uri="{FF2B5EF4-FFF2-40B4-BE49-F238E27FC236}">
                <a16:creationId xmlns:a16="http://schemas.microsoft.com/office/drawing/2014/main" id="{1D8C8875-92F3-40A9-98E1-925EB01F8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807252"/>
              </p:ext>
            </p:extLst>
          </p:nvPr>
        </p:nvGraphicFramePr>
        <p:xfrm>
          <a:off x="1812400" y="3992407"/>
          <a:ext cx="8909605" cy="240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032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8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400</Words>
  <Application>Microsoft Office PowerPoint</Application>
  <PresentationFormat>Widescreen</PresentationFormat>
  <Paragraphs>84</Paragraphs>
  <Slides>19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"True" Off-Policy Batch Constrained Reinforcement Learning</vt:lpstr>
      <vt:lpstr>PowerPoint Presentation</vt:lpstr>
      <vt:lpstr>PowerPoint Presentation</vt:lpstr>
      <vt:lpstr>PowerPoint Presentation</vt:lpstr>
      <vt:lpstr>Why does this happen?</vt:lpstr>
      <vt:lpstr>How can we get past this?</vt:lpstr>
      <vt:lpstr>State of the art for batch constrained setting:</vt:lpstr>
      <vt:lpstr>Potential problems with BCQ?</vt:lpstr>
      <vt:lpstr>BCQ fails to generalize when presented with data containing wrong actions.</vt:lpstr>
      <vt:lpstr> IMPROVED BCQ</vt:lpstr>
      <vt:lpstr>Key Ideas</vt:lpstr>
      <vt:lpstr>Key Ideas</vt:lpstr>
      <vt:lpstr>Evaluation:</vt:lpstr>
      <vt:lpstr>Results: </vt:lpstr>
      <vt:lpstr>Results: </vt:lpstr>
      <vt:lpstr>PowerPoint Presentation</vt:lpstr>
      <vt:lpstr>PowerPoint Presentation</vt:lpstr>
      <vt:lpstr>PowerPoint Presentation</vt:lpstr>
      <vt:lpstr>Inspired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“True” off-Policy Batch Constrained Reinforcement Learning</dc:title>
  <dc:creator>sutej kulgod</dc:creator>
  <cp:lastModifiedBy>Sutej P Kulgod</cp:lastModifiedBy>
  <cp:revision>828</cp:revision>
  <dcterms:created xsi:type="dcterms:W3CDTF">2019-12-06T09:41:39Z</dcterms:created>
  <dcterms:modified xsi:type="dcterms:W3CDTF">2019-12-06T19:05:25Z</dcterms:modified>
</cp:coreProperties>
</file>